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83" r:id="rId5"/>
    <p:sldId id="282" r:id="rId6"/>
    <p:sldId id="284" r:id="rId7"/>
    <p:sldId id="260" r:id="rId8"/>
    <p:sldId id="258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85" r:id="rId22"/>
    <p:sldId id="274" r:id="rId23"/>
    <p:sldId id="277" r:id="rId24"/>
    <p:sldId id="279" r:id="rId25"/>
    <p:sldId id="278" r:id="rId26"/>
    <p:sldId id="275" r:id="rId27"/>
    <p:sldId id="276" r:id="rId28"/>
    <p:sldId id="280" r:id="rId29"/>
    <p:sldId id="281" r:id="rId30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5068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365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39475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91828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1934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66538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52680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77390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323998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74747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1174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9ED9-3AA7-4A19-9C06-004A6A623B21}" type="datetimeFigureOut">
              <a:rPr lang="be-BY" smtClean="0"/>
              <a:pPr/>
              <a:t>20.03.23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A49A-D9CC-4671-85AA-AFB53336BAF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xmlns="" val="26616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m3SIsMKbVG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lippity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lippity.net/tl.php?k=15MecC1mUtdklRTNWDxwXTFRcg8Kd0e0vUa6O-PqIL4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node/842922" TargetMode="External"/><Relationship Id="rId2" Type="http://schemas.openxmlformats.org/officeDocument/2006/relationships/hyperlink" Target="https://h5p.org/node/8429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5p.org/node/84294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voki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3LV_srPTCAdWEfnmCQsxDmXZFpH4CrYaAjIy1fdWhWE/edit?usp=shar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zamezhniki.blogspot.com/p/blog-page_8.html" TargetMode="External"/><Relationship Id="rId2" Type="http://schemas.openxmlformats.org/officeDocument/2006/relationships/hyperlink" Target="http://zubrilina.blogsp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mezhniki1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k.ixl.com/ela/top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cabulary.com/subjects/language-ar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.com/less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0668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Онлайн ресурсы для учителя иностранного языка</a:t>
            </a:r>
            <a:endParaRPr lang="be-BY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i="1" dirty="0" smtClean="0"/>
              <a:t>И.В. Зубрилина,</a:t>
            </a:r>
          </a:p>
          <a:p>
            <a:pPr algn="r"/>
            <a:r>
              <a:rPr lang="ru-RU" sz="2800" i="1" dirty="0" smtClean="0"/>
              <a:t>сертифицированный преподаватель  </a:t>
            </a:r>
            <a:r>
              <a:rPr lang="en-US" sz="2800" i="1" dirty="0" smtClean="0"/>
              <a:t>Google-</a:t>
            </a:r>
            <a:r>
              <a:rPr lang="ru-RU" sz="2800" i="1" dirty="0" smtClean="0"/>
              <a:t>технологий</a:t>
            </a:r>
            <a:endParaRPr lang="be-BY" sz="2800" i="1" dirty="0"/>
          </a:p>
        </p:txBody>
      </p:sp>
    </p:spTree>
    <p:extLst>
      <p:ext uri="{BB962C8B-B14F-4D97-AF65-F5344CB8AC3E}">
        <p14:creationId xmlns:p14="http://schemas.microsoft.com/office/powerpoint/2010/main" xmlns="" val="9964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649"/>
          <a:stretch/>
        </p:blipFill>
        <p:spPr bwMode="auto">
          <a:xfrm>
            <a:off x="121920" y="0"/>
            <a:ext cx="880872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04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15" t="9668"/>
          <a:stretch/>
        </p:blipFill>
        <p:spPr bwMode="auto">
          <a:xfrm>
            <a:off x="1691680" y="188641"/>
            <a:ext cx="5544616" cy="6591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5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Видеоурок по использованию </a:t>
            </a:r>
            <a:br>
              <a:rPr lang="ru-RU" b="1" dirty="0" smtClean="0"/>
            </a:br>
            <a:r>
              <a:rPr lang="ru-RU" b="1" dirty="0" smtClean="0"/>
              <a:t>сервиса </a:t>
            </a:r>
            <a:r>
              <a:rPr lang="en-US" b="1" dirty="0" smtClean="0"/>
              <a:t>Blendspace</a:t>
            </a:r>
            <a:endParaRPr lang="be-BY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https://youtu.be/m3SIsMKbVG8</a:t>
            </a:r>
            <a:endParaRPr lang="be-B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699792" y="2564904"/>
            <a:ext cx="3861623" cy="37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30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Flippity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b="1" dirty="0" smtClean="0"/>
              <a:t>Виды интерактивных упражнений: </a:t>
            </a:r>
            <a:endParaRPr lang="be-BY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7848872" cy="4525963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be-BY" dirty="0" smtClean="0"/>
              <a:t>флеш-карты</a:t>
            </a:r>
            <a:r>
              <a:rPr lang="be-BY" dirty="0"/>
              <a:t>;</a:t>
            </a:r>
          </a:p>
          <a:p>
            <a:pPr lvl="0" fontAlgn="base"/>
            <a:r>
              <a:rPr lang="be-BY" dirty="0"/>
              <a:t>викторина “Своя игра”;</a:t>
            </a:r>
          </a:p>
          <a:p>
            <a:pPr lvl="0" fontAlgn="base"/>
            <a:r>
              <a:rPr lang="be-BY" dirty="0"/>
              <a:t>тест на ввод текста;</a:t>
            </a:r>
          </a:p>
          <a:p>
            <a:pPr lvl="0" fontAlgn="base"/>
            <a:r>
              <a:rPr lang="be-BY" dirty="0"/>
              <a:t>случайный выбор имени (для формирования групп);</a:t>
            </a:r>
          </a:p>
          <a:p>
            <a:pPr lvl="0" fontAlgn="base"/>
            <a:r>
              <a:rPr lang="be-BY" dirty="0" smtClean="0"/>
              <a:t>проверка </a:t>
            </a:r>
            <a:r>
              <a:rPr lang="be-BY" dirty="0"/>
              <a:t>орфографии;</a:t>
            </a:r>
          </a:p>
          <a:p>
            <a:pPr lvl="0" fontAlgn="base"/>
            <a:r>
              <a:rPr lang="be-BY" dirty="0"/>
              <a:t>кроссворд;</a:t>
            </a:r>
          </a:p>
          <a:p>
            <a:pPr lvl="0" fontAlgn="base"/>
            <a:r>
              <a:rPr lang="be-BY" dirty="0"/>
              <a:t>поиск слов;</a:t>
            </a:r>
          </a:p>
          <a:p>
            <a:pPr lvl="0" fontAlgn="base"/>
            <a:r>
              <a:rPr lang="be-BY" dirty="0"/>
              <a:t>бинго;</a:t>
            </a:r>
          </a:p>
          <a:p>
            <a:pPr lvl="0" fontAlgn="base"/>
            <a:r>
              <a:rPr lang="be-BY" dirty="0"/>
              <a:t>висилица;</a:t>
            </a:r>
          </a:p>
          <a:p>
            <a:pPr lvl="0" fontAlgn="base"/>
            <a:r>
              <a:rPr lang="be-BY" dirty="0"/>
              <a:t>индикатор прогресса;</a:t>
            </a:r>
          </a:p>
          <a:p>
            <a:pPr lvl="0" fontAlgn="base"/>
            <a:r>
              <a:rPr lang="be-BY" dirty="0"/>
              <a:t>игра “Память</a:t>
            </a:r>
            <a:r>
              <a:rPr lang="be-BY" dirty="0" smtClean="0"/>
              <a:t>”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xmlns="" val="665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83" y="476672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Пройдите </a:t>
            </a:r>
            <a:r>
              <a:rPr lang="ru-RU" dirty="0" smtClean="0"/>
              <a:t>по ссылке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https://www.flippity.net/</a:t>
            </a:r>
            <a:endParaRPr lang="be-B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11560" y="1556792"/>
            <a:ext cx="8087135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896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 того упражнения, которое вы желаете создать, нажмите на ссылку “Instructions</a:t>
            </a:r>
            <a:r>
              <a:rPr lang="ru-RU" sz="3200" dirty="0" smtClean="0"/>
              <a:t>”</a:t>
            </a:r>
            <a:endParaRPr lang="be-BY" sz="3200" dirty="0"/>
          </a:p>
        </p:txBody>
      </p:sp>
      <p:pic>
        <p:nvPicPr>
          <p:cNvPr id="6146" name="Picture 2" descr="Flippity.net преврати таблицы Гугл в набор флеш-карт для обуч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4768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0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Шаг 1.</a:t>
            </a:r>
            <a:r>
              <a:rPr lang="ru-RU" dirty="0"/>
              <a:t> Создайте копию шаблона</a:t>
            </a:r>
            <a:endParaRPr lang="be-BY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" b="61"/>
          <a:stretch/>
        </p:blipFill>
        <p:spPr bwMode="auto">
          <a:xfrm>
            <a:off x="1403648" y="1268759"/>
            <a:ext cx="6048672" cy="538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9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9218" name="Picture 2" descr="Flippity.net преврати таблицы Гугл в набор флеш-карт для обуч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44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3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6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Шаг 2.</a:t>
            </a:r>
            <a:r>
              <a:rPr lang="ru-RU" dirty="0"/>
              <a:t> 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dirty="0" smtClean="0"/>
              <a:t>Для публикации таблицы Google  нужно выбрать в меню File команду Publish to the Web и затем нажать Publish.</a:t>
            </a:r>
            <a:endParaRPr lang="be-B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" b="119"/>
          <a:stretch/>
        </p:blipFill>
        <p:spPr bwMode="auto">
          <a:xfrm>
            <a:off x="1979711" y="2492896"/>
            <a:ext cx="5400601" cy="426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88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lippity.net преврати таблицы Гугл в набор флеш-карт для обучени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2" t="10457" r="27802" b="23067"/>
          <a:stretch/>
        </p:blipFill>
        <p:spPr bwMode="auto">
          <a:xfrm>
            <a:off x="971600" y="548680"/>
            <a:ext cx="70437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1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Характеристики эффективных онлайн ресурсов:</a:t>
            </a:r>
            <a:endParaRPr lang="be-BY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обратная связь</a:t>
            </a:r>
          </a:p>
          <a:p>
            <a:r>
              <a:rPr lang="ru-RU" sz="3000" dirty="0" smtClean="0"/>
              <a:t>интенсификация образовательного процесса</a:t>
            </a:r>
          </a:p>
          <a:p>
            <a:r>
              <a:rPr lang="ru-RU" sz="3000" dirty="0" smtClean="0"/>
              <a:t>визуализация</a:t>
            </a:r>
          </a:p>
          <a:p>
            <a:r>
              <a:rPr lang="ru-RU" sz="3000" dirty="0" smtClean="0"/>
              <a:t>интерактивность</a:t>
            </a:r>
          </a:p>
          <a:p>
            <a:r>
              <a:rPr lang="ru-RU" sz="3000" dirty="0" smtClean="0"/>
              <a:t>коммуникативность</a:t>
            </a:r>
          </a:p>
          <a:p>
            <a:r>
              <a:rPr lang="ru-RU" sz="3000" dirty="0" smtClean="0"/>
              <a:t>возможность инклюзии и перекрестных ссылок</a:t>
            </a:r>
          </a:p>
          <a:p>
            <a:r>
              <a:rPr lang="ru-RU" sz="3000" dirty="0" smtClean="0"/>
              <a:t>приложения для мобильного телефона</a:t>
            </a:r>
            <a:endParaRPr lang="be-BY" sz="3000" dirty="0"/>
          </a:p>
        </p:txBody>
      </p:sp>
    </p:spTree>
    <p:extLst>
      <p:ext uri="{BB962C8B-B14F-4D97-AF65-F5344CB8AC3E}">
        <p14:creationId xmlns:p14="http://schemas.microsoft.com/office/powerpoint/2010/main" xmlns="" val="28592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Шаг 3.</a:t>
            </a:r>
            <a:r>
              <a:rPr lang="ru-RU" dirty="0"/>
              <a:t> 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Откройте ссылку, которая ведет к созданному упражнению (она указана на втором листе таблицы).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2290" name="Picture 2" descr="Flippity.net преврати таблицы Гугл в набор флеш-карт для обуч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578" b="43325"/>
          <a:stretch/>
        </p:blipFill>
        <p:spPr bwMode="auto">
          <a:xfrm>
            <a:off x="755576" y="3573016"/>
            <a:ext cx="77863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31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857" y="105447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https://www.flippity.net/tl.php?k=15MecC1mUtdklRTNWDxwXTFRcg8Kd0e0vUa6O-PqIL48</a:t>
            </a:r>
            <a:endParaRPr lang="be-B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123728" y="1988840"/>
            <a:ext cx="4404360" cy="417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0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0"/>
            <a:ext cx="8229600" cy="1143000"/>
          </a:xfrm>
        </p:spPr>
        <p:txBody>
          <a:bodyPr/>
          <a:lstStyle/>
          <a:p>
            <a:r>
              <a:rPr lang="be-BY" b="1" dirty="0"/>
              <a:t>H5P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48" y="908720"/>
            <a:ext cx="8229600" cy="4525963"/>
          </a:xfrm>
        </p:spPr>
        <p:txBody>
          <a:bodyPr/>
          <a:lstStyle/>
          <a:p>
            <a:r>
              <a:rPr lang="ru-RU" dirty="0" smtClean="0"/>
              <a:t>конструктор для создания интерактивных заданий</a:t>
            </a:r>
            <a:endParaRPr lang="be-BY" dirty="0" smtClean="0">
              <a:hlinkClick r:id="rId2"/>
            </a:endParaRPr>
          </a:p>
          <a:p>
            <a:r>
              <a:rPr lang="be-BY" dirty="0" smtClean="0">
                <a:hlinkClick r:id="rId2"/>
              </a:rPr>
              <a:t>https</a:t>
            </a:r>
            <a:r>
              <a:rPr lang="be-BY" dirty="0">
                <a:hlinkClick r:id="rId2"/>
              </a:rPr>
              <a:t>://h5p.org/ 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51520" y="2499757"/>
            <a:ext cx="8676456" cy="4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2. Переходим в раздел "My account" и кликаем на ссылку "Create New Content".</a:t>
            </a:r>
            <a:endParaRPr lang="be-BY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95536" y="2348880"/>
            <a:ext cx="8460432" cy="41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82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07504" y="188640"/>
            <a:ext cx="886946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24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70" y="476672"/>
            <a:ext cx="8472609" cy="517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13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Means </a:t>
            </a:r>
            <a:r>
              <a:rPr lang="en-US" dirty="0"/>
              <a:t>of </a:t>
            </a:r>
            <a:r>
              <a:rPr lang="en-US" dirty="0" smtClean="0"/>
              <a:t>communication</a:t>
            </a:r>
            <a:r>
              <a:rPr lang="ru-RU" dirty="0" smtClean="0"/>
              <a:t>. </a:t>
            </a:r>
            <a:r>
              <a:rPr lang="en-US" dirty="0" smtClean="0"/>
              <a:t>Flashcards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https://h5p.org/node/842913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Computers. Dialogue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https://h5p.org/node/842922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Keeping fit. Interactive video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https://h5p.org/node/842940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xmlns="" val="26619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b="1" dirty="0" smtClean="0"/>
              <a:t>Voki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ru-RU" dirty="0" smtClean="0"/>
              <a:t>бесплатная </a:t>
            </a:r>
            <a:r>
              <a:rPr lang="ru-RU" dirty="0"/>
              <a:t>коллекция настраиваемых говорящих </a:t>
            </a:r>
            <a:r>
              <a:rPr lang="ru-RU" dirty="0" smtClean="0"/>
              <a:t>аватаров</a:t>
            </a:r>
            <a:endParaRPr lang="be-BY" dirty="0"/>
          </a:p>
          <a:p>
            <a:r>
              <a:rPr lang="ru-RU" u="sng" dirty="0">
                <a:hlinkClick r:id="rId2"/>
              </a:rPr>
              <a:t>https://www.voki.com</a:t>
            </a:r>
            <a:endParaRPr lang="be-BY" dirty="0"/>
          </a:p>
          <a:p>
            <a:endParaRPr lang="be-B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"/>
          <a:stretch/>
        </p:blipFill>
        <p:spPr bwMode="auto">
          <a:xfrm>
            <a:off x="4211960" y="2708920"/>
            <a:ext cx="4474541" cy="385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://docs.google.com/presentation/d/13LV_srPTCAdWEfnmCQsxDmXZFpH4CrYaAjIy1fdWhWE/edit?usp=sharing</a:t>
            </a:r>
            <a:endParaRPr lang="be-BY" dirty="0"/>
          </a:p>
          <a:p>
            <a:endParaRPr lang="be-BY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hlinkClick r:id="rId2"/>
              </a:rPr>
              <a:t>Voki</a:t>
            </a:r>
            <a:r>
              <a:rPr lang="en-US" dirty="0" smtClean="0">
                <a:hlinkClick r:id="rId2"/>
              </a:rPr>
              <a:t> manual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5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помощь учителю</a:t>
            </a:r>
            <a:endParaRPr lang="be-BY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http://zubrilina.blogspot.com/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http://zamezhniki.blogspot.com/p/blog-page_8.html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http://zamezhniki1.blogspot.com/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xmlns="" val="37641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IXL English</a:t>
            </a:r>
            <a:r>
              <a:rPr lang="en-US" b="1" dirty="0"/>
              <a:t/>
            </a:r>
            <a:br>
              <a:rPr lang="en-US" b="1" dirty="0"/>
            </a:b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https://uk.ixl.com/ela/topics</a:t>
            </a:r>
            <a:endParaRPr lang="en-US" dirty="0" smtClean="0"/>
          </a:p>
          <a:p>
            <a:endParaRPr lang="be-BY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"/>
          <a:stretch/>
        </p:blipFill>
        <p:spPr bwMode="auto">
          <a:xfrm>
            <a:off x="179512" y="2636912"/>
            <a:ext cx="8677542" cy="368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40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15" t="13541" r="15199" b="6250"/>
          <a:stretch/>
        </p:blipFill>
        <p:spPr bwMode="auto">
          <a:xfrm>
            <a:off x="179512" y="476672"/>
            <a:ext cx="8712968" cy="539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0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Flocabulary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5"/>
          <a:stretch>
            <a:fillRect/>
          </a:stretch>
        </p:blipFill>
        <p:spPr bwMode="auto">
          <a:xfrm>
            <a:off x="755576" y="2852936"/>
            <a:ext cx="81279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340768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https://www.flocabulary.com/subjects/language-arts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"/>
          <a:stretch/>
        </p:blipFill>
        <p:spPr bwMode="auto">
          <a:xfrm>
            <a:off x="395536" y="476672"/>
            <a:ext cx="8424936" cy="5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90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Blendspace</a:t>
            </a:r>
            <a:r>
              <a:rPr lang="ru-RU" dirty="0"/>
              <a:t> – </a:t>
            </a:r>
            <a:endParaRPr lang="be-BY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ресурс для объединения всех типов цифрового контента и файлов для проектирования урока</a:t>
            </a:r>
            <a:endParaRPr lang="be-BY" dirty="0" smtClean="0"/>
          </a:p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www.tes.com/lessons</a:t>
            </a:r>
            <a:endParaRPr lang="ru-RU" u="sng" dirty="0" smtClean="0"/>
          </a:p>
          <a:p>
            <a:pPr marL="0" indent="0">
              <a:buNone/>
            </a:pP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14092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бесплатная регистрация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"/>
          <a:stretch/>
        </p:blipFill>
        <p:spPr bwMode="auto">
          <a:xfrm>
            <a:off x="683568" y="1052736"/>
            <a:ext cx="7763193" cy="54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20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" b="46"/>
          <a:stretch/>
        </p:blipFill>
        <p:spPr bwMode="auto">
          <a:xfrm>
            <a:off x="35253" y="188640"/>
            <a:ext cx="910874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25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260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Онлайн ресурсы для учителя иностранного языка</vt:lpstr>
      <vt:lpstr>Характеристики эффективных онлайн ресурсов:</vt:lpstr>
      <vt:lpstr>IXL English </vt:lpstr>
      <vt:lpstr>Слайд 4</vt:lpstr>
      <vt:lpstr>Flocabulary</vt:lpstr>
      <vt:lpstr>Слайд 6</vt:lpstr>
      <vt:lpstr>Blendspace – </vt:lpstr>
      <vt:lpstr>бесплатная регистрация </vt:lpstr>
      <vt:lpstr>Слайд 9</vt:lpstr>
      <vt:lpstr>Слайд 10</vt:lpstr>
      <vt:lpstr>Слайд 11</vt:lpstr>
      <vt:lpstr>Видеоурок по использованию  сервиса Blendspace</vt:lpstr>
      <vt:lpstr>Flippity Виды интерактивных упражнений: </vt:lpstr>
      <vt:lpstr>Слайд 14</vt:lpstr>
      <vt:lpstr>У того упражнения, которое вы желаете создать, нажмите на ссылку “Instructions”</vt:lpstr>
      <vt:lpstr>Шаг 1. Создайте копию шаблона</vt:lpstr>
      <vt:lpstr>Слайд 17</vt:lpstr>
      <vt:lpstr>Шаг 2. </vt:lpstr>
      <vt:lpstr>Слайд 19</vt:lpstr>
      <vt:lpstr>Шаг 3. </vt:lpstr>
      <vt:lpstr>Пример: </vt:lpstr>
      <vt:lpstr>H5P</vt:lpstr>
      <vt:lpstr>2. Переходим в раздел "My account" и кликаем на ссылку "Create New Content".</vt:lpstr>
      <vt:lpstr>Слайд 24</vt:lpstr>
      <vt:lpstr>Слайд 25</vt:lpstr>
      <vt:lpstr>Примеры</vt:lpstr>
      <vt:lpstr>Voki</vt:lpstr>
      <vt:lpstr>Voki manual </vt:lpstr>
      <vt:lpstr>В помощь учителю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 10 онлайн ресурсов для учителя иностранного языка</dc:title>
  <dc:creator>Зубр</dc:creator>
  <cp:lastModifiedBy>User</cp:lastModifiedBy>
  <cp:revision>25</cp:revision>
  <dcterms:created xsi:type="dcterms:W3CDTF">2020-04-29T16:52:06Z</dcterms:created>
  <dcterms:modified xsi:type="dcterms:W3CDTF">2023-03-20T12:05:21Z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1725117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